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gDmaqF5NyX3+pu37sA6Bj74dwn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3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2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24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" name="Google Shape;23;p2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" name="Google Shape;24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5" name="Google Shape;25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" name="Google Shape;29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6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b="0" i="0" sz="18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Novembar 24,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</a:t>
            </a:r>
            <a:r>
              <a:rPr b="1" lang="en"/>
              <a:t>merge </a:t>
            </a:r>
            <a:r>
              <a:rPr lang="en"/>
              <a:t>komanda se koristi za stapanje dvije grane.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Sinhronizacija trenutne grane sa nekom drugom (npr. integration/master -&gt; feature_grana)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Integracija koda naše trenutne grane u neku drugu granu (npr. feature_grana -&gt; integration/master).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900" y="3031574"/>
            <a:ext cx="3354175" cy="19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8900" y="3317479"/>
            <a:ext cx="4606676" cy="1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130" name="Google Shape;130;p1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git </a:t>
            </a:r>
            <a:r>
              <a:rPr b="1" lang="en"/>
              <a:t>pull </a:t>
            </a:r>
            <a:r>
              <a:rPr lang="en"/>
              <a:t>komanda se koristi kao kombinacija git fetch komande i trenutnog </a:t>
            </a:r>
            <a:r>
              <a:rPr b="1" lang="en"/>
              <a:t>update</a:t>
            </a:r>
            <a:r>
              <a:rPr lang="en"/>
              <a:t>-ovanja trenutne grane na kojoj se radi (git fetch + git merge refs/remotes/...).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45" y="2452000"/>
            <a:ext cx="4187724" cy="23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6470" y="2452000"/>
            <a:ext cx="4349374" cy="252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138" name="Google Shape;138;p1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950" y="1620214"/>
            <a:ext cx="7960100" cy="25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145" name="Google Shape;145;p1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git </a:t>
            </a:r>
            <a:r>
              <a:rPr b="1" lang="en"/>
              <a:t>log </a:t>
            </a:r>
            <a:r>
              <a:rPr lang="en"/>
              <a:t>komanda prikazuje sva prethodna </a:t>
            </a:r>
            <a:r>
              <a:rPr b="1" lang="en"/>
              <a:t>logovanja</a:t>
            </a:r>
            <a:r>
              <a:rPr lang="en"/>
              <a:t> commit poruka na trenutnoj grani ili na zahtjevanoj grani.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6" name="Google Shape;1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462" y="2204625"/>
            <a:ext cx="6283074" cy="26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Napredne Komande</a:t>
            </a:r>
            <a:endParaRPr/>
          </a:p>
        </p:txBody>
      </p:sp>
      <p:sp>
        <p:nvSpPr>
          <p:cNvPr id="152" name="Google Shape;152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285">
                <a:latin typeface="Trebuchet MS"/>
                <a:ea typeface="Trebuchet MS"/>
                <a:cs typeface="Trebuchet MS"/>
                <a:sym typeface="Trebuchet MS"/>
              </a:rPr>
              <a:t>Reset</a:t>
            </a:r>
            <a:endParaRPr b="1" sz="1285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285">
                <a:latin typeface="Trebuchet MS"/>
                <a:ea typeface="Trebuchet MS"/>
                <a:cs typeface="Trebuchet MS"/>
                <a:sym typeface="Trebuchet MS"/>
              </a:rPr>
              <a:t>Clean</a:t>
            </a:r>
            <a:endParaRPr b="1" sz="1285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285">
                <a:latin typeface="Trebuchet MS"/>
                <a:ea typeface="Trebuchet MS"/>
                <a:cs typeface="Trebuchet MS"/>
                <a:sym typeface="Trebuchet MS"/>
              </a:rPr>
              <a:t>Reflog</a:t>
            </a:r>
            <a:endParaRPr b="1" sz="1285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285">
                <a:latin typeface="Trebuchet MS"/>
                <a:ea typeface="Trebuchet MS"/>
                <a:cs typeface="Trebuchet MS"/>
                <a:sym typeface="Trebuchet MS"/>
              </a:rPr>
              <a:t>Tag</a:t>
            </a:r>
            <a:endParaRPr b="1" sz="1285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285">
                <a:latin typeface="Trebuchet MS"/>
                <a:ea typeface="Trebuchet MS"/>
                <a:cs typeface="Trebuchet MS"/>
                <a:sym typeface="Trebuchet MS"/>
              </a:rPr>
              <a:t>Stash</a:t>
            </a:r>
            <a:endParaRPr b="1" sz="1285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285">
                <a:latin typeface="Trebuchet MS"/>
                <a:ea typeface="Trebuchet MS"/>
                <a:cs typeface="Trebuchet MS"/>
                <a:sym typeface="Trebuchet MS"/>
              </a:rPr>
              <a:t>Alias</a:t>
            </a:r>
            <a:endParaRPr b="1" sz="1285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1285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Napredne komande</a:t>
            </a:r>
            <a:endParaRPr/>
          </a:p>
        </p:txBody>
      </p: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311700" y="1234075"/>
            <a:ext cx="85206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git </a:t>
            </a:r>
            <a:r>
              <a:rPr b="1" lang="en"/>
              <a:t>reset </a:t>
            </a:r>
            <a:r>
              <a:rPr lang="en"/>
              <a:t>&lt;commit_tag&gt; je komanda koja ukida posljednje promjene, zavisno od navedenih koraka od trenutnog </a:t>
            </a:r>
            <a:r>
              <a:rPr b="1" lang="en"/>
              <a:t>HEAD</a:t>
            </a:r>
            <a:r>
              <a:rPr lang="en"/>
              <a:t> stanja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37" y="2001699"/>
            <a:ext cx="7961928" cy="31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Napredne komande</a:t>
            </a:r>
            <a:endParaRPr/>
          </a:p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311700" y="1017725"/>
            <a:ext cx="8520600" cy="4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</a:t>
            </a:r>
            <a:r>
              <a:rPr b="1" lang="en"/>
              <a:t>clean </a:t>
            </a:r>
            <a:r>
              <a:rPr lang="en"/>
              <a:t>komanda koja uklanja fajlove ako oni nisu dodati u Git bazu (untracked fajlovi).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Korisne opcije: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• git clean –n (samo prikazuje koji fajlovi će biti obrisani)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• git clean –f (briše fajlove)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• git clean –f –d (briše direktorijume)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2087" y="2972425"/>
            <a:ext cx="4499826" cy="21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Napredne komande</a:t>
            </a:r>
            <a:endParaRPr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87" y="1135250"/>
            <a:ext cx="8931425" cy="33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Napredne komande</a:t>
            </a:r>
            <a:endParaRPr/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311700" y="1234075"/>
            <a:ext cx="85206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Referenca na specificnu tačku u istoriji u Git repozotirijumu.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Postoje dvije vrste tagova: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• </a:t>
            </a:r>
            <a:r>
              <a:rPr b="1" lang="en"/>
              <a:t>lightweight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• </a:t>
            </a:r>
            <a:r>
              <a:rPr b="1" lang="en"/>
              <a:t>annotated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Lightweight tag je pointer na commit.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Annotated tag se čuva kao objekt. Sadrži podatke u onom ko je kreirao tag, email, datum kreiranja, tag message, checksum,...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180" name="Google Shape;180;p18"/>
          <p:cNvPicPr preferRelativeResize="0"/>
          <p:nvPr/>
        </p:nvPicPr>
        <p:blipFill rotWithShape="1">
          <a:blip r:embed="rId3">
            <a:alphaModFix/>
          </a:blip>
          <a:srcRect b="0" l="0" r="31464" t="17945"/>
          <a:stretch/>
        </p:blipFill>
        <p:spPr>
          <a:xfrm>
            <a:off x="652600" y="3809875"/>
            <a:ext cx="2693975" cy="12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4">
            <a:alphaModFix/>
          </a:blip>
          <a:srcRect b="0" l="0" r="31379" t="19224"/>
          <a:stretch/>
        </p:blipFill>
        <p:spPr>
          <a:xfrm>
            <a:off x="3892950" y="3809875"/>
            <a:ext cx="3225050" cy="12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Napredne komande</a:t>
            </a:r>
            <a:endParaRPr/>
          </a:p>
        </p:txBody>
      </p:sp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git </a:t>
            </a:r>
            <a:r>
              <a:rPr b="1" lang="en"/>
              <a:t>stash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git </a:t>
            </a:r>
            <a:r>
              <a:rPr b="1" lang="en"/>
              <a:t>stash </a:t>
            </a:r>
            <a:r>
              <a:rPr lang="en"/>
              <a:t>pop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git </a:t>
            </a:r>
            <a:r>
              <a:rPr b="1" lang="en"/>
              <a:t>stash </a:t>
            </a:r>
            <a:r>
              <a:rPr lang="en"/>
              <a:t>apply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git </a:t>
            </a:r>
            <a:r>
              <a:rPr b="1" lang="en"/>
              <a:t>stash </a:t>
            </a:r>
            <a:r>
              <a:rPr lang="en"/>
              <a:t>show</a:t>
            </a:r>
            <a:endParaRPr sz="1600"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16236" l="0" r="6075" t="7462"/>
          <a:stretch/>
        </p:blipFill>
        <p:spPr>
          <a:xfrm>
            <a:off x="2922650" y="1234075"/>
            <a:ext cx="5401900" cy="30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575" y="1017725"/>
            <a:ext cx="7694851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Napredne komande</a:t>
            </a:r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450" y="1411976"/>
            <a:ext cx="7849100" cy="15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450" y="3009975"/>
            <a:ext cx="7849101" cy="1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</a:t>
            </a:r>
            <a:r>
              <a:rPr b="1" lang="en"/>
              <a:t>checkout </a:t>
            </a:r>
            <a:r>
              <a:rPr lang="en"/>
              <a:t>&lt;branch_name&gt;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</a:t>
            </a:r>
            <a:r>
              <a:rPr b="1" lang="en"/>
              <a:t>checkout </a:t>
            </a:r>
            <a:r>
              <a:rPr lang="en"/>
              <a:t>-b &lt;new_branch&gt;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00" y="2032625"/>
            <a:ext cx="8688601" cy="17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311700" y="1234075"/>
            <a:ext cx="8520600" cy="3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</a:t>
            </a:r>
            <a:r>
              <a:rPr b="1" lang="en"/>
              <a:t>add 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</a:t>
            </a:r>
            <a:r>
              <a:rPr b="1" lang="en"/>
              <a:t>add </a:t>
            </a:r>
            <a:r>
              <a:rPr lang="en"/>
              <a:t>-all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</a:t>
            </a:r>
            <a:r>
              <a:rPr b="1" lang="en"/>
              <a:t>add </a:t>
            </a:r>
            <a:r>
              <a:rPr lang="en"/>
              <a:t>some/path</a:t>
            </a:r>
            <a:br>
              <a:rPr lang="en"/>
            </a:br>
            <a:endParaRPr/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646" y="2282546"/>
            <a:ext cx="5766699" cy="24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86" name="Google Shape;86;p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git </a:t>
            </a:r>
            <a:r>
              <a:rPr b="1" lang="en"/>
              <a:t>diff</a:t>
            </a:r>
            <a:r>
              <a:rPr lang="en"/>
              <a:t> &lt;against_branch&gt;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088" y="1775250"/>
            <a:ext cx="5797824" cy="27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93" name="Google Shape;93;p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git </a:t>
            </a:r>
            <a:r>
              <a:rPr b="1" lang="en"/>
              <a:t>status </a:t>
            </a:r>
            <a:r>
              <a:rPr lang="en"/>
              <a:t>pokazuje trenutno promijenjene fajlove u </a:t>
            </a:r>
            <a:r>
              <a:rPr b="1" lang="en"/>
              <a:t>working-tree</a:t>
            </a:r>
            <a:r>
              <a:rPr lang="en"/>
              <a:t> direktorijumu.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Samo u slučaju da se ne nalaze u .gitignore fajlu.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562" y="2410726"/>
            <a:ext cx="8400876" cy="16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100" name="Google Shape;100;p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650" y="1234078"/>
            <a:ext cx="6730775" cy="9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7650" y="2379225"/>
            <a:ext cx="6730776" cy="20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108" name="Google Shape;108;p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git </a:t>
            </a:r>
            <a:r>
              <a:rPr b="1" lang="en"/>
              <a:t>push </a:t>
            </a:r>
            <a:r>
              <a:rPr lang="en"/>
              <a:t>-u komanda se koristi prvi put kako bi povezala lokalnu granu sa </a:t>
            </a:r>
            <a:r>
              <a:rPr b="1" lang="en"/>
              <a:t>origin</a:t>
            </a:r>
            <a:r>
              <a:rPr lang="en"/>
              <a:t> granom, koja ja najčešće </a:t>
            </a:r>
            <a:r>
              <a:rPr b="1" lang="en"/>
              <a:t>remote</a:t>
            </a:r>
            <a:r>
              <a:rPr lang="en"/>
              <a:t> grana.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git push --force prepisuje preko centralnog repozitorijuma iako se iz nekog razloga protivi prepisivanju. 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9" name="Google Shape;1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400" y="2828328"/>
            <a:ext cx="6981201" cy="20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Osnovne komande</a:t>
            </a:r>
            <a:endParaRPr/>
          </a:p>
        </p:txBody>
      </p:sp>
      <p:sp>
        <p:nvSpPr>
          <p:cNvPr id="115" name="Google Shape;115;p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git </a:t>
            </a:r>
            <a:r>
              <a:rPr b="1" lang="en"/>
              <a:t>fetch </a:t>
            </a:r>
            <a:r>
              <a:rPr lang="en"/>
              <a:t>komanda uzima sve </a:t>
            </a:r>
            <a:r>
              <a:rPr b="1" lang="en"/>
              <a:t>update-e</a:t>
            </a:r>
            <a:r>
              <a:rPr lang="en"/>
              <a:t> sa centralnog repozitorijuma koje su nastali prilikom posljednjeg poziva (update-uje lokalnu kopiju remote repozitorijuma).</a:t>
            </a:r>
            <a:br>
              <a:rPr lang="en"/>
            </a:b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175" y="2693900"/>
            <a:ext cx="8005625" cy="7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